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jyOJDBhgX1bdObWwQmX5DXb95m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AA8713-1798-45E4-9041-DB3E19A8E4F6}">
  <a:tblStyle styleId="{A2AA8713-1798-45E4-9041-DB3E19A8E4F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font" Target="fonts/Roboto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font" Target="fonts/Roboto-italic.fntdata"/><Relationship Id="rId44" Type="http://customschemas.google.com/relationships/presentationmetadata" Target="metadata"/><Relationship Id="rId21" Type="http://schemas.openxmlformats.org/officeDocument/2006/relationships/font" Target="fonts/Roboto-bold.fntdata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3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8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7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0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9.xml"/><Relationship Id="rId38" Type="http://schemas.openxmlformats.org/officeDocument/2006/relationships/font" Target="fonts/HelveticaNeue-italic.fntdata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4bf3fe1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e4bf3fe1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2aa5e73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e2aa5e73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5c13064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d5c13064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hyperlink" Target="https://www.youtube.com/watch?v=7VeUPuFGJHk" TargetMode="External"/><Relationship Id="rId9" Type="http://schemas.openxmlformats.org/officeDocument/2006/relationships/hyperlink" Target="https://www.youtube.com/watch?v=g9c66TUylZ4" TargetMode="External"/><Relationship Id="rId5" Type="http://schemas.openxmlformats.org/officeDocument/2006/relationships/hyperlink" Target="https://www.youtube.com/watch?v=7VeUPuFGJHk" TargetMode="External"/><Relationship Id="rId6" Type="http://schemas.openxmlformats.org/officeDocument/2006/relationships/hyperlink" Target="https://www.youtube.com/watch?v=wpNl-JwwplA" TargetMode="External"/><Relationship Id="rId7" Type="http://schemas.openxmlformats.org/officeDocument/2006/relationships/hyperlink" Target="https://www.youtube.com/watch?v=wpNl-JwwplA" TargetMode="External"/><Relationship Id="rId8" Type="http://schemas.openxmlformats.org/officeDocument/2006/relationships/hyperlink" Target="https://www.youtube.com/watch?v=g9c66TUylZ4" TargetMode="External"/><Relationship Id="rId11" Type="http://schemas.openxmlformats.org/officeDocument/2006/relationships/hyperlink" Target="https://static1.squarespace.com/static/5ff2adbe3fe4fe33db902812/t/601cc86d7f828c4792e0bcae/1612499080032/ISLR+Seventh+Printing.pdf" TargetMode="External"/><Relationship Id="rId10" Type="http://schemas.openxmlformats.org/officeDocument/2006/relationships/hyperlink" Target="https://static1.squarespace.com/static/5ff2adbe3fe4fe33db902812/t/601cc86d7f828c4792e0bcae/1612499080032/ISLR+Seventh+Printing.pdf" TargetMode="External"/><Relationship Id="rId13" Type="http://schemas.openxmlformats.org/officeDocument/2006/relationships/hyperlink" Target="https://towardsdatascience.com/the-simple-math-behind-3-decision-tree-splitting-criterions-85d4de2a75fe" TargetMode="External"/><Relationship Id="rId12" Type="http://schemas.openxmlformats.org/officeDocument/2006/relationships/hyperlink" Target="https://towardsdatascience.com/the-simple-math-behind-3-decision-tree-splitting-criterions-85d4de2a75fe" TargetMode="External"/><Relationship Id="rId15" Type="http://schemas.openxmlformats.org/officeDocument/2006/relationships/hyperlink" Target="https://scikit-learn.org/stable/modules/tree.html" TargetMode="External"/><Relationship Id="rId14" Type="http://schemas.openxmlformats.org/officeDocument/2006/relationships/hyperlink" Target="https://scikit-learn.org/stable/modules/tree.html" TargetMode="External"/><Relationship Id="rId17" Type="http://schemas.openxmlformats.org/officeDocument/2006/relationships/hyperlink" Target="https://scikit-learn.org/stable/modules/generated/sklearn.tree.DecisionTreeRegressor.html" TargetMode="External"/><Relationship Id="rId16" Type="http://schemas.openxmlformats.org/officeDocument/2006/relationships/hyperlink" Target="https://scikit-learn.org/stable/modules/generated/sklearn.tree.DecisionTreeRegresso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Decision Trees.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Decision Trees for regression.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Decision Trees for classification.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369225"/>
            <a:ext cx="38865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Decision trees are another type of machine learning models which </a:t>
            </a:r>
            <a:r>
              <a:rPr b="1" i="0" lang="en" sz="16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be used for regression and classification 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problems.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work with splitting or segmenting the predictor space into a number of binary decisions to make the prediction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decisions are selected in order to minimize the variance of the observations in each leaf.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800" y="1104699"/>
            <a:ext cx="3745001" cy="259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a0aef77d17_0_0"/>
          <p:cNvSpPr txBox="1"/>
          <p:nvPr/>
        </p:nvSpPr>
        <p:spPr>
          <a:xfrm>
            <a:off x="5037725" y="3913825"/>
            <a:ext cx="33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Decision trees do not need feature scaling!!! -&gt; No transformers needed.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4bf3fe19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PARAMETERS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e4bf3fe19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e4bf3fe196_0_0"/>
          <p:cNvSpPr txBox="1"/>
          <p:nvPr/>
        </p:nvSpPr>
        <p:spPr>
          <a:xfrm>
            <a:off x="707225" y="1369225"/>
            <a:ext cx="38865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Depth: number of nodes to reach the bottom leafs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Minimum samples leaf: minimum number of samples in a leaf.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Minimum samples split: minimum number of samples  in decision node in order to try splitting further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Max_features: maximum number of features to consider for split.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ge4bf3fe19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800" y="1620699"/>
            <a:ext cx="3745001" cy="25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FOR REGRESSION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a0a6fe2872_0_0"/>
          <p:cNvSpPr txBox="1"/>
          <p:nvPr/>
        </p:nvSpPr>
        <p:spPr>
          <a:xfrm>
            <a:off x="707225" y="1445425"/>
            <a:ext cx="3936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 we will take the example of boston housing data as it is a simpler regression problem. 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objective was to predict the value of a house (in x 10 K)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simplify we will take a look at only one feature "lstat"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decision rule to make the prediction is shown on the figure: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ga0a6fe2872_0_0"/>
          <p:cNvPicPr preferRelativeResize="0"/>
          <p:nvPr/>
        </p:nvPicPr>
        <p:blipFill rotWithShape="1">
          <a:blip r:embed="rId4">
            <a:alphaModFix/>
          </a:blip>
          <a:srcRect b="0" l="0" r="53286" t="0"/>
          <a:stretch/>
        </p:blipFill>
        <p:spPr>
          <a:xfrm>
            <a:off x="4899300" y="1521625"/>
            <a:ext cx="3794039" cy="315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FOR REGRESSION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 we train the model, the set of bottom nodes in the decision tree gives us the partition of the feature space into disjoint regions.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each region, we calculate the average of the target variable falling in that region of the training data. That gives us the numerical prediction value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9450" y="3670900"/>
            <a:ext cx="1552125" cy="9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a0a6fe2872_0_6"/>
          <p:cNvSpPr txBox="1"/>
          <p:nvPr/>
        </p:nvSpPr>
        <p:spPr>
          <a:xfrm>
            <a:off x="5142875" y="3278475"/>
            <a:ext cx="334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1 = 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2 =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2 is preferred over splitting 1 as the distribution has smaller variance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FOR CLASSIFICATION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a0a6fe2872_0_12"/>
          <p:cNvSpPr txBox="1"/>
          <p:nvPr/>
        </p:nvSpPr>
        <p:spPr>
          <a:xfrm>
            <a:off x="585600" y="153847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 trees work in the same way as the regression trees except that the final prediction is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frequent class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each leaf node.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try to create leaf nodes which have the most of the observations of one class in order to make less mistakes.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ga0a6fe2872_0_12"/>
          <p:cNvSpPr/>
          <p:nvPr/>
        </p:nvSpPr>
        <p:spPr>
          <a:xfrm>
            <a:off x="1829425" y="3946164"/>
            <a:ext cx="1248000" cy="7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a0a6fe2872_0_12"/>
          <p:cNvSpPr/>
          <p:nvPr/>
        </p:nvSpPr>
        <p:spPr>
          <a:xfrm>
            <a:off x="2006800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a0a6fe2872_0_12"/>
          <p:cNvSpPr/>
          <p:nvPr/>
        </p:nvSpPr>
        <p:spPr>
          <a:xfrm>
            <a:off x="2327850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a0a6fe2872_0_12"/>
          <p:cNvSpPr/>
          <p:nvPr/>
        </p:nvSpPr>
        <p:spPr>
          <a:xfrm>
            <a:off x="2648900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a0a6fe2872_0_12"/>
          <p:cNvSpPr/>
          <p:nvPr/>
        </p:nvSpPr>
        <p:spPr>
          <a:xfrm>
            <a:off x="2006800" y="4383775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a0a6fe2872_0_12"/>
          <p:cNvSpPr/>
          <p:nvPr/>
        </p:nvSpPr>
        <p:spPr>
          <a:xfrm>
            <a:off x="2327850" y="4383775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a0a6fe2872_0_12"/>
          <p:cNvSpPr/>
          <p:nvPr/>
        </p:nvSpPr>
        <p:spPr>
          <a:xfrm>
            <a:off x="2648900" y="438377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a0a6fe2872_0_12"/>
          <p:cNvSpPr/>
          <p:nvPr/>
        </p:nvSpPr>
        <p:spPr>
          <a:xfrm>
            <a:off x="4730650" y="3946164"/>
            <a:ext cx="1248000" cy="7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0a6fe2872_0_12"/>
          <p:cNvSpPr/>
          <p:nvPr/>
        </p:nvSpPr>
        <p:spPr>
          <a:xfrm>
            <a:off x="4908025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0a6fe2872_0_12"/>
          <p:cNvSpPr/>
          <p:nvPr/>
        </p:nvSpPr>
        <p:spPr>
          <a:xfrm>
            <a:off x="5229075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0a6fe2872_0_12"/>
          <p:cNvSpPr/>
          <p:nvPr/>
        </p:nvSpPr>
        <p:spPr>
          <a:xfrm>
            <a:off x="5550125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0a6fe2872_0_12"/>
          <p:cNvSpPr/>
          <p:nvPr/>
        </p:nvSpPr>
        <p:spPr>
          <a:xfrm>
            <a:off x="4908025" y="4383775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0a6fe2872_0_12"/>
          <p:cNvSpPr/>
          <p:nvPr/>
        </p:nvSpPr>
        <p:spPr>
          <a:xfrm>
            <a:off x="5229075" y="438377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a0a6fe2872_0_12"/>
          <p:cNvSpPr/>
          <p:nvPr/>
        </p:nvSpPr>
        <p:spPr>
          <a:xfrm>
            <a:off x="5550125" y="438377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a0a6fe2872_0_12"/>
          <p:cNvSpPr txBox="1"/>
          <p:nvPr/>
        </p:nvSpPr>
        <p:spPr>
          <a:xfrm>
            <a:off x="1948100" y="3507700"/>
            <a:ext cx="10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a0a6fe2872_0_12"/>
          <p:cNvSpPr txBox="1"/>
          <p:nvPr/>
        </p:nvSpPr>
        <p:spPr>
          <a:xfrm>
            <a:off x="4866375" y="3572825"/>
            <a:ext cx="10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a0a6fe2872_0_12"/>
          <p:cNvSpPr txBox="1"/>
          <p:nvPr/>
        </p:nvSpPr>
        <p:spPr>
          <a:xfrm>
            <a:off x="6357700" y="3507700"/>
            <a:ext cx="219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1 is preferred over splitting 2 because the majority of the balls are of one color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2aa5e73b5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PROS AND CONS OF DECISION TREES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e2aa5e73b5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e2aa5e73b5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96" name="Google Shape;296;ge2aa5e73b5_0_0"/>
          <p:cNvGraphicFramePr/>
          <p:nvPr/>
        </p:nvGraphicFramePr>
        <p:xfrm>
          <a:off x="952500" y="17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{A2AA8713-1798-45E4-9041-DB3E19A8E4F6}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PROS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CONS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2DC5F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Pretty fast providing a prediction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They can’t predict any numerical value bigger than the values present in the train set.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They can’t predict any categorical value which is not present in the train set.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Their prediction is the majority class or the mean value of the leaf node.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5c13064d8_0_6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ADDITIONAL DOCUMENTATION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d5c13064d8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d5c13064d8_0_6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VIDEOS:</a:t>
            </a:r>
            <a:endParaRPr b="1" i="0" sz="13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b="1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Statquest: “Decision trees, clearly explained”. </a:t>
            </a:r>
            <a:r>
              <a:rPr b="0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DT for classification</a:t>
            </a:r>
            <a:r>
              <a:rPr b="1" i="0" lang="en" sz="1300" u="none" cap="none" strike="noStrike">
                <a:solidFill>
                  <a:srgbClr val="233A44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https://www.youtube.com/watch?v=7VeUPuFGJHk</a:t>
            </a:r>
            <a:endParaRPr b="0" i="0" sz="9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b="1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Statquest: “Decision trees, Part 2”. </a:t>
            </a:r>
            <a:r>
              <a:rPr b="0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DT for feature selection</a:t>
            </a:r>
            <a:r>
              <a:rPr b="1" i="0" lang="en" sz="1300" u="none" cap="none" strike="noStrike">
                <a:solidFill>
                  <a:srgbClr val="233A44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https://www.youtube.com/watch?v=wpNl-JwwplA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b="1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Statquest: “Regression Trees, Clearly Explained!!!”.</a:t>
            </a:r>
            <a:r>
              <a:rPr b="1" i="0" lang="en" sz="1300" u="none" cap="none" strike="noStrike">
                <a:solidFill>
                  <a:srgbClr val="233A44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https://www.youtube.com/watch?v=g9c66TUylZ4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READING:</a:t>
            </a:r>
            <a:endParaRPr b="1" i="0" sz="13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b="1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“Tree-Based Methods”, </a:t>
            </a:r>
            <a:r>
              <a:rPr b="1" i="1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Introduction to Statistical Learning</a:t>
            </a:r>
            <a:r>
              <a:rPr b="1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(303-316).</a:t>
            </a:r>
            <a:r>
              <a:rPr b="1" i="0" lang="en" sz="1300" u="none" cap="none" strike="noStrike">
                <a:solidFill>
                  <a:srgbClr val="233A44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https://static1.squarespace.com/static/5ff2adbe3fe4fe33db902812/t/601cc86d7f828c4792e0bcae/1612499080032/ISLR+Seventh+Printing.pdf</a:t>
            </a:r>
            <a:endParaRPr b="0" i="0" sz="9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b="1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Simple Math behind 3 Decision Tree Splitting criterions</a:t>
            </a:r>
            <a:r>
              <a:rPr b="1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b="0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Different strategies for measuring impurity:</a:t>
            </a:r>
            <a:r>
              <a:rPr b="1" i="0" lang="en" sz="1300" u="none" cap="none" strike="noStrike">
                <a:solidFill>
                  <a:srgbClr val="233A44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https://towardsdatascience.com/the-simple-math-behind-3-decision-tree-splitting-criterions-85d4de2a75fe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b="1" i="0" lang="en" sz="13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Sklearn docs:</a:t>
            </a:r>
            <a:endParaRPr b="1" i="0" sz="13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○</a:t>
            </a:r>
            <a:r>
              <a:rPr b="1" i="0" lang="en" sz="11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Decision Trees:</a:t>
            </a:r>
            <a:r>
              <a:rPr b="1" i="0" lang="en" sz="1100" u="none" cap="none" strike="noStrike">
                <a:solidFill>
                  <a:srgbClr val="233A44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https://scikit-learn.org/stable/modules/tree.html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○</a:t>
            </a:r>
            <a:r>
              <a:rPr b="1" i="0" lang="en" sz="11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DT Regressor:</a:t>
            </a:r>
            <a:r>
              <a:rPr b="1" i="0" lang="en" sz="1100" u="none" cap="none" strike="noStrike">
                <a:solidFill>
                  <a:srgbClr val="233A44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https://scikit-learn.org/stable/modules/generated/sklearn.tree.DecisionTreeRegressor.html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